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8" r:id="rId10"/>
    <p:sldId id="261" r:id="rId11"/>
    <p:sldId id="262" r:id="rId12"/>
    <p:sldId id="263" r:id="rId13"/>
    <p:sldId id="269" r:id="rId14"/>
    <p:sldId id="270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Arial"/>
      </a:defRPr>
    </a:lvl1pPr>
    <a:lvl2pPr indent="228600" defTabSz="457200" latinLnBrk="0">
      <a:defRPr sz="1200">
        <a:latin typeface="+mn-lt"/>
        <a:ea typeface="+mn-ea"/>
        <a:cs typeface="+mn-cs"/>
        <a:sym typeface="Arial"/>
      </a:defRPr>
    </a:lvl2pPr>
    <a:lvl3pPr indent="457200" defTabSz="457200" latinLnBrk="0">
      <a:defRPr sz="1200">
        <a:latin typeface="+mn-lt"/>
        <a:ea typeface="+mn-ea"/>
        <a:cs typeface="+mn-cs"/>
        <a:sym typeface="Arial"/>
      </a:defRPr>
    </a:lvl3pPr>
    <a:lvl4pPr indent="685800" defTabSz="457200" latinLnBrk="0">
      <a:defRPr sz="1200">
        <a:latin typeface="+mn-lt"/>
        <a:ea typeface="+mn-ea"/>
        <a:cs typeface="+mn-cs"/>
        <a:sym typeface="Arial"/>
      </a:defRPr>
    </a:lvl4pPr>
    <a:lvl5pPr indent="914400" defTabSz="457200" latinLnBrk="0">
      <a:defRPr sz="1200">
        <a:latin typeface="+mn-lt"/>
        <a:ea typeface="+mn-ea"/>
        <a:cs typeface="+mn-cs"/>
        <a:sym typeface="Arial"/>
      </a:defRPr>
    </a:lvl5pPr>
    <a:lvl6pPr indent="1143000" defTabSz="457200" latinLnBrk="0">
      <a:defRPr sz="1200">
        <a:latin typeface="+mn-lt"/>
        <a:ea typeface="+mn-ea"/>
        <a:cs typeface="+mn-cs"/>
        <a:sym typeface="Arial"/>
      </a:defRPr>
    </a:lvl6pPr>
    <a:lvl7pPr indent="1371600" defTabSz="457200" latinLnBrk="0">
      <a:defRPr sz="1200">
        <a:latin typeface="+mn-lt"/>
        <a:ea typeface="+mn-ea"/>
        <a:cs typeface="+mn-cs"/>
        <a:sym typeface="Arial"/>
      </a:defRPr>
    </a:lvl7pPr>
    <a:lvl8pPr indent="1600200" defTabSz="457200" latinLnBrk="0">
      <a:defRPr sz="1200">
        <a:latin typeface="+mn-lt"/>
        <a:ea typeface="+mn-ea"/>
        <a:cs typeface="+mn-cs"/>
        <a:sym typeface="Arial"/>
      </a:defRPr>
    </a:lvl8pPr>
    <a:lvl9pPr indent="1828800" defTabSz="4572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24460" y="3793068"/>
            <a:ext cx="6795915" cy="1684869"/>
          </a:xfrm>
          <a:prstGeom prst="rect">
            <a:avLst/>
          </a:prstGeom>
        </p:spPr>
        <p:txBody>
          <a:bodyPr/>
          <a:lstStyle>
            <a:lvl1pPr marL="0" indent="0" defTabSz="342900">
              <a:lnSpc>
                <a:spcPts val="3600"/>
              </a:lnSpc>
              <a:spcBef>
                <a:spcPts val="700"/>
              </a:spcBef>
              <a:buSzTx/>
              <a:buFontTx/>
              <a:buNone/>
              <a:defRPr sz="3000">
                <a:solidFill>
                  <a:srgbClr val="80808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indent="342900" defTabSz="342900">
              <a:lnSpc>
                <a:spcPts val="3600"/>
              </a:lnSpc>
              <a:spcBef>
                <a:spcPts val="700"/>
              </a:spcBef>
              <a:buSzTx/>
              <a:buFontTx/>
              <a:buNone/>
              <a:defRPr sz="3000">
                <a:solidFill>
                  <a:srgbClr val="80808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indent="685800" defTabSz="342900">
              <a:lnSpc>
                <a:spcPts val="3600"/>
              </a:lnSpc>
              <a:spcBef>
                <a:spcPts val="700"/>
              </a:spcBef>
              <a:buSzTx/>
              <a:buFontTx/>
              <a:buNone/>
              <a:defRPr sz="3000">
                <a:solidFill>
                  <a:srgbClr val="80808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indent="1028700" defTabSz="342900">
              <a:lnSpc>
                <a:spcPts val="3600"/>
              </a:lnSpc>
              <a:spcBef>
                <a:spcPts val="700"/>
              </a:spcBef>
              <a:buSzTx/>
              <a:buFontTx/>
              <a:buNone/>
              <a:defRPr sz="3000">
                <a:solidFill>
                  <a:srgbClr val="80808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indent="1371600" defTabSz="342900">
              <a:lnSpc>
                <a:spcPts val="3600"/>
              </a:lnSpc>
              <a:spcBef>
                <a:spcPts val="700"/>
              </a:spcBef>
              <a:buSzTx/>
              <a:buFontTx/>
              <a:buNone/>
              <a:defRPr sz="3000">
                <a:solidFill>
                  <a:srgbClr val="80808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4024462" y="333633"/>
            <a:ext cx="6795914" cy="3459435"/>
          </a:xfrm>
          <a:prstGeom prst="rect">
            <a:avLst/>
          </a:prstGeom>
        </p:spPr>
        <p:txBody>
          <a:bodyPr anchor="b"/>
          <a:lstStyle>
            <a:lvl1pPr defTabSz="342900">
              <a:lnSpc>
                <a:spcPts val="4800"/>
              </a:lnSpc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79048" y="1215482"/>
            <a:ext cx="5615353" cy="49614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1000" y="1235112"/>
            <a:ext cx="5617635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solidFill>
                  <a:srgbClr val="262626"/>
                </a:solidFill>
              </a:defRPr>
            </a:lvl1pPr>
            <a:lvl2pPr marL="0" indent="457200">
              <a:buSzTx/>
              <a:buFontTx/>
              <a:buNone/>
              <a:defRPr sz="2400" b="1">
                <a:solidFill>
                  <a:srgbClr val="262626"/>
                </a:solidFill>
              </a:defRPr>
            </a:lvl2pPr>
            <a:lvl3pPr marL="0" indent="914400">
              <a:buSzTx/>
              <a:buFontTx/>
              <a:buNone/>
              <a:defRPr sz="2400" b="1">
                <a:solidFill>
                  <a:srgbClr val="262626"/>
                </a:solidFill>
              </a:defRPr>
            </a:lvl3pPr>
            <a:lvl4pPr marL="0" indent="1371600">
              <a:buSzTx/>
              <a:buFontTx/>
              <a:buNone/>
              <a:defRPr sz="2400" b="1">
                <a:solidFill>
                  <a:srgbClr val="262626"/>
                </a:solidFill>
              </a:defRPr>
            </a:lvl4pPr>
            <a:lvl5pPr marL="0" indent="1828800">
              <a:buSzTx/>
              <a:buFontTx/>
              <a:buNone/>
              <a:defRPr sz="2400" b="1">
                <a:solidFill>
                  <a:srgbClr val="26262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235112"/>
            <a:ext cx="5638800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3932768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4313768" y="457201"/>
            <a:ext cx="7497234" cy="540385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62626"/>
                </a:solidFill>
              </a:defRPr>
            </a:lvl1pPr>
            <a:lvl2pPr marL="718457" indent="-261257">
              <a:defRPr sz="3200">
                <a:solidFill>
                  <a:srgbClr val="262626"/>
                </a:solidFill>
              </a:defRPr>
            </a:lvl2pPr>
            <a:lvl3pPr marL="1219200" indent="-304800">
              <a:defRPr sz="3200">
                <a:solidFill>
                  <a:srgbClr val="262626"/>
                </a:solidFill>
              </a:defRPr>
            </a:lvl3pPr>
            <a:lvl4pPr marL="1737360" indent="-365760">
              <a:defRPr sz="3200">
                <a:solidFill>
                  <a:srgbClr val="262626"/>
                </a:solidFill>
              </a:defRPr>
            </a:lvl4pPr>
            <a:lvl5pPr marL="2194560" indent="-365760">
              <a:defRPr sz="3200">
                <a:solidFill>
                  <a:srgbClr val="26262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1001" y="2274848"/>
            <a:ext cx="3932767" cy="359414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3932768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Picture Placeholder 2"/>
          <p:cNvSpPr>
            <a:spLocks noGrp="1"/>
          </p:cNvSpPr>
          <p:nvPr>
            <p:ph type="pic" idx="13"/>
          </p:nvPr>
        </p:nvSpPr>
        <p:spPr>
          <a:xfrm>
            <a:off x="4313768" y="457201"/>
            <a:ext cx="7497234" cy="5403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1000" y="2274848"/>
            <a:ext cx="3932768" cy="359414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solidFill>
                  <a:srgbClr val="262626"/>
                </a:solidFill>
              </a:defRPr>
            </a:lvl1pPr>
            <a:lvl2pPr marL="0" indent="457200">
              <a:buSzTx/>
              <a:buFontTx/>
              <a:buNone/>
              <a:defRPr sz="1600">
                <a:solidFill>
                  <a:srgbClr val="262626"/>
                </a:solidFill>
              </a:defRPr>
            </a:lvl2pPr>
            <a:lvl3pPr marL="0" indent="914400">
              <a:buSzTx/>
              <a:buFontTx/>
              <a:buNone/>
              <a:defRPr sz="1600">
                <a:solidFill>
                  <a:srgbClr val="262626"/>
                </a:solidFill>
              </a:defRPr>
            </a:lvl3pPr>
            <a:lvl4pPr marL="0" indent="1371600">
              <a:buSzTx/>
              <a:buFontTx/>
              <a:buNone/>
              <a:defRPr sz="1600">
                <a:solidFill>
                  <a:srgbClr val="262626"/>
                </a:solidFill>
              </a:defRPr>
            </a:lvl4pPr>
            <a:lvl5pPr marL="0" indent="1828800">
              <a:buSzTx/>
              <a:buFontTx/>
              <a:buNone/>
              <a:defRPr sz="1600">
                <a:solidFill>
                  <a:srgbClr val="26262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79048" y="1215482"/>
            <a:ext cx="5615353" cy="496148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1000" y="1235112"/>
            <a:ext cx="5617635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235112"/>
            <a:ext cx="5638800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393276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idx="1"/>
          </p:nvPr>
        </p:nvSpPr>
        <p:spPr>
          <a:xfrm>
            <a:off x="4313768" y="457201"/>
            <a:ext cx="7497234" cy="54038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1001" y="2274848"/>
            <a:ext cx="3932767" cy="359414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393276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4" name="Picture Placeholder 2"/>
          <p:cNvSpPr>
            <a:spLocks noGrp="1"/>
          </p:cNvSpPr>
          <p:nvPr>
            <p:ph type="pic" idx="13"/>
          </p:nvPr>
        </p:nvSpPr>
        <p:spPr>
          <a:xfrm>
            <a:off x="4313768" y="457201"/>
            <a:ext cx="7497234" cy="5403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1000" y="2274848"/>
            <a:ext cx="3932768" cy="359414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37344" y="5862274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A7934B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A7934B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A7934B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A7934B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A7934B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A7934B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A7934B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A7934B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A7934B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ch.box.com/s/2venaiakyw7ks8kh0cvnlpob599x0pi1" TargetMode="External"/><Relationship Id="rId2" Type="http://schemas.openxmlformats.org/officeDocument/2006/relationships/hyperlink" Target="https://dl.acm.org/doi/10.1145/344779.3450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www.microsoft.com/en-us/research/wp-content/uploads/2016/02/criminisi_tip2004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aculty.runi.ac.il/arik/scweb/vidret/index.html" TargetMode="External"/><Relationship Id="rId2" Type="http://schemas.openxmlformats.org/officeDocument/2006/relationships/hyperlink" Target="https://faculty.runi.ac.il/arik/scweb/imret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ci.mit.edu/pub_pdfs/pyramid83.pdf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s://cromwell-intl.com/3d/histogram/" TargetMode="External"/><Relationship Id="rId7" Type="http://schemas.openxmlformats.org/officeDocument/2006/relationships/image" Target="../media/image23.jpeg"/><Relationship Id="rId2" Type="http://schemas.openxmlformats.org/officeDocument/2006/relationships/hyperlink" Target="https://www.pauldebevec.com/Research/HD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hyperlink" Target="https://ieeexplore.ieee.org/document/4064576" TargetMode="External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4024460" y="3793068"/>
            <a:ext cx="6795914" cy="1684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Trevor Davidson</a:t>
            </a:r>
          </a:p>
          <a:p>
            <a:r>
              <a:rPr lang="en-US" dirty="0"/>
              <a:t>Spring 2024</a:t>
            </a:r>
            <a:endParaRPr dirty="0"/>
          </a:p>
        </p:txBody>
      </p:sp>
      <p:sp>
        <p:nvSpPr>
          <p:cNvPr id="149" name="Title 1"/>
          <p:cNvSpPr txBox="1">
            <a:spLocks noGrp="1"/>
          </p:cNvSpPr>
          <p:nvPr>
            <p:ph type="ctrTitle"/>
          </p:nvPr>
        </p:nvSpPr>
        <p:spPr>
          <a:xfrm>
            <a:off x="4024462" y="333633"/>
            <a:ext cx="6795914" cy="3459435"/>
          </a:xfrm>
          <a:prstGeom prst="rect">
            <a:avLst/>
          </a:prstGeom>
        </p:spPr>
        <p:txBody>
          <a:bodyPr/>
          <a:lstStyle/>
          <a:p>
            <a:r>
              <a:t>CS 6475 Course Portfolio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t>Assignment 5: Video Textures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35FA39F-99AB-1E3F-B030-C77BD03A2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1000" y="1216025"/>
            <a:ext cx="4945602" cy="4595813"/>
          </a:xfrm>
          <a:prstGeom prst="rect">
            <a:avLst/>
          </a:prstGeom>
        </p:spPr>
        <p:txBody>
          <a:bodyPr/>
          <a:lstStyle/>
          <a:p>
            <a:r>
              <a:rPr lang="en-US" sz="2000" b="1" i="1" dirty="0"/>
              <a:t>Purpose: Create a video texture (an infinitely looping video with smooth transitions)</a:t>
            </a:r>
          </a:p>
          <a:p>
            <a:r>
              <a:rPr lang="en-US" sz="1800" dirty="0"/>
              <a:t>Uses core algorithm outlined in </a:t>
            </a:r>
            <a:r>
              <a:rPr lang="en-US" sz="1800" dirty="0">
                <a:hlinkClick r:id="rId2"/>
              </a:rPr>
              <a:t>“Video Textures” by </a:t>
            </a:r>
            <a:r>
              <a:rPr lang="en-US" sz="1800" dirty="0" err="1">
                <a:hlinkClick r:id="rId2"/>
              </a:rPr>
              <a:t>Schodl</a:t>
            </a:r>
            <a:r>
              <a:rPr lang="en-US" sz="1800" dirty="0">
                <a:hlinkClick r:id="rId2"/>
              </a:rPr>
              <a:t>, </a:t>
            </a:r>
            <a:r>
              <a:rPr lang="en-US" sz="1800" dirty="0" err="1">
                <a:hlinkClick r:id="rId2"/>
              </a:rPr>
              <a:t>Szeliski</a:t>
            </a:r>
            <a:r>
              <a:rPr lang="en-US" sz="1800" dirty="0">
                <a:hlinkClick r:id="rId2"/>
              </a:rPr>
              <a:t>, </a:t>
            </a:r>
            <a:r>
              <a:rPr lang="en-US" sz="1800" dirty="0" err="1">
                <a:hlinkClick r:id="rId2"/>
              </a:rPr>
              <a:t>Salesin</a:t>
            </a:r>
            <a:r>
              <a:rPr lang="en-US" sz="1800" dirty="0">
                <a:hlinkClick r:id="rId2"/>
              </a:rPr>
              <a:t>, and Essa</a:t>
            </a:r>
            <a:endParaRPr lang="en-US" sz="1800" dirty="0"/>
          </a:p>
          <a:p>
            <a:r>
              <a:rPr lang="en-US" sz="1800" dirty="0"/>
              <a:t>Full results can be seen here: </a:t>
            </a:r>
            <a:r>
              <a:rPr lang="en-US" sz="1800" dirty="0">
                <a:hlinkClick r:id="rId3"/>
              </a:rPr>
              <a:t>https://gatech.box.com/s/2venaiakyw7ks8kh0cvnlpob599x0pi1</a:t>
            </a:r>
            <a:endParaRPr lang="en-US" sz="1800" dirty="0"/>
          </a:p>
          <a:p>
            <a:r>
              <a:rPr lang="en-US" sz="1800" dirty="0"/>
              <a:t>I created my own video sequence using a small air hockey table</a:t>
            </a:r>
          </a:p>
          <a:p>
            <a:r>
              <a:rPr lang="en-US" sz="1800" dirty="0"/>
              <a:t>This was one of my best outputs, although I do think my results show the importance of consistent dynamics in a video texture</a:t>
            </a:r>
          </a:p>
        </p:txBody>
      </p:sp>
      <p:pic>
        <p:nvPicPr>
          <p:cNvPr id="4" name="Picture 3" descr="A air hockey table with red circles&#10;&#10;Description automatically generated">
            <a:extLst>
              <a:ext uri="{FF2B5EF4-FFF2-40B4-BE49-F238E27FC236}">
                <a16:creationId xmlns:a16="http://schemas.microsoft.com/office/drawing/2014/main" id="{E7E62DC3-3FAC-CAA2-E5BE-7B797F981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45" y="1029053"/>
            <a:ext cx="5143500" cy="5143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rPr dirty="0"/>
              <a:t>Project 1</a:t>
            </a:r>
            <a:r>
              <a:rPr lang="en-US" dirty="0"/>
              <a:t>: Object Removal</a:t>
            </a:r>
            <a:endParaRPr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3814A25-338D-7076-6AB9-DFF6FF3AD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1000" y="1216025"/>
            <a:ext cx="7262674" cy="4595813"/>
          </a:xfrm>
          <a:prstGeom prst="rect">
            <a:avLst/>
          </a:prstGeom>
        </p:spPr>
        <p:txBody>
          <a:bodyPr/>
          <a:lstStyle/>
          <a:p>
            <a:r>
              <a:rPr lang="en-US" sz="2000" b="1" i="1" dirty="0"/>
              <a:t>Purpose: Replicate the results of the object removal algorithm </a:t>
            </a:r>
            <a:r>
              <a:rPr lang="en-US" sz="2000" b="1" i="1" dirty="0">
                <a:hlinkClick r:id="rId2"/>
              </a:rPr>
              <a:t>proposed by </a:t>
            </a:r>
            <a:r>
              <a:rPr lang="en-US" sz="2000" b="1" i="1" dirty="0" err="1">
                <a:hlinkClick r:id="rId2"/>
              </a:rPr>
              <a:t>Criminisi</a:t>
            </a:r>
            <a:r>
              <a:rPr lang="en-US" sz="2000" b="1" i="1" dirty="0">
                <a:hlinkClick r:id="rId2"/>
              </a:rPr>
              <a:t>, Perez, and Toyama (2004)</a:t>
            </a:r>
            <a:endParaRPr lang="en-US" sz="2000" b="1" i="1" dirty="0"/>
          </a:p>
          <a:p>
            <a:r>
              <a:rPr lang="en-US" sz="1800" dirty="0"/>
              <a:t>Generally uses a combination of following notable features (boundaries/gradients) and filling in areas with many known pixels (high confidence) to slowly fill in area where object is to be removed with other background details</a:t>
            </a:r>
          </a:p>
          <a:p>
            <a:r>
              <a:rPr lang="en-US" sz="1800" dirty="0"/>
              <a:t>I used a few different image sets which had many small details: this made clean results difficult to achieve without great parameter tuning</a:t>
            </a:r>
          </a:p>
          <a:p>
            <a:r>
              <a:rPr lang="en-US" sz="1800" dirty="0"/>
              <a:t>This was a fairly difficult project for me. My image set made things harder, but my algorithm can use more tuning/adjustment to get completely right.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491212B4-C333-FFAB-1ED9-C2A9BF1D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94" y="145508"/>
            <a:ext cx="3459155" cy="65117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rPr dirty="0"/>
              <a:t>Project </a:t>
            </a:r>
            <a:r>
              <a:rPr lang="en-US" dirty="0"/>
              <a:t>1: Object Removal</a:t>
            </a:r>
            <a:endParaRPr dirty="0"/>
          </a:p>
        </p:txBody>
      </p:sp>
      <p:pic>
        <p:nvPicPr>
          <p:cNvPr id="6" name="Picture 5" descr="Hockey players on the ice&#10;&#10;Description automatically generated">
            <a:extLst>
              <a:ext uri="{FF2B5EF4-FFF2-40B4-BE49-F238E27FC236}">
                <a16:creationId xmlns:a16="http://schemas.microsoft.com/office/drawing/2014/main" id="{3FBE4CAB-A517-FA4F-7D33-F5D01669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41033"/>
            <a:ext cx="3785291" cy="2845292"/>
          </a:xfrm>
          <a:prstGeom prst="rect">
            <a:avLst/>
          </a:prstGeom>
        </p:spPr>
      </p:pic>
      <p:pic>
        <p:nvPicPr>
          <p:cNvPr id="3" name="Picture 2" descr="A shelf with hockey pucks and a wooden house&#10;&#10;Description automatically generated">
            <a:extLst>
              <a:ext uri="{FF2B5EF4-FFF2-40B4-BE49-F238E27FC236}">
                <a16:creationId xmlns:a16="http://schemas.microsoft.com/office/drawing/2014/main" id="{0C63D537-F9CD-82D0-05B0-37DA0DF7F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1986"/>
            <a:ext cx="3793724" cy="2845293"/>
          </a:xfrm>
          <a:prstGeom prst="rect">
            <a:avLst/>
          </a:prstGeom>
        </p:spPr>
      </p:pic>
      <p:pic>
        <p:nvPicPr>
          <p:cNvPr id="5" name="Picture 4" descr="A white square on a black background&#10;&#10;Description automatically generated">
            <a:extLst>
              <a:ext uri="{FF2B5EF4-FFF2-40B4-BE49-F238E27FC236}">
                <a16:creationId xmlns:a16="http://schemas.microsoft.com/office/drawing/2014/main" id="{7A309180-8658-5852-1725-F296E605E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29" y="3815148"/>
            <a:ext cx="3785291" cy="2838968"/>
          </a:xfrm>
          <a:prstGeom prst="rect">
            <a:avLst/>
          </a:prstGeom>
        </p:spPr>
      </p:pic>
      <p:pic>
        <p:nvPicPr>
          <p:cNvPr id="8" name="Picture 7" descr="A white object in the middle of a black background&#10;&#10;Description automatically generated">
            <a:extLst>
              <a:ext uri="{FF2B5EF4-FFF2-40B4-BE49-F238E27FC236}">
                <a16:creationId xmlns:a16="http://schemas.microsoft.com/office/drawing/2014/main" id="{A1CE1A51-7E35-39F3-2918-CA059B2EB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28" y="924524"/>
            <a:ext cx="3785291" cy="2845292"/>
          </a:xfrm>
          <a:prstGeom prst="rect">
            <a:avLst/>
          </a:prstGeom>
        </p:spPr>
      </p:pic>
      <p:pic>
        <p:nvPicPr>
          <p:cNvPr id="10" name="Picture 9" descr="Hockey players on the ice&#10;&#10;Description automatically generated">
            <a:extLst>
              <a:ext uri="{FF2B5EF4-FFF2-40B4-BE49-F238E27FC236}">
                <a16:creationId xmlns:a16="http://schemas.microsoft.com/office/drawing/2014/main" id="{F085A76E-5CCA-EBD7-EE59-1EC0FA9AC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37" y="934695"/>
            <a:ext cx="3793724" cy="2851630"/>
          </a:xfrm>
          <a:prstGeom prst="rect">
            <a:avLst/>
          </a:prstGeom>
        </p:spPr>
      </p:pic>
      <p:pic>
        <p:nvPicPr>
          <p:cNvPr id="12" name="Picture 11" descr="A shelf with hockey pucks and a wooden house&#10;&#10;Description automatically generated">
            <a:extLst>
              <a:ext uri="{FF2B5EF4-FFF2-40B4-BE49-F238E27FC236}">
                <a16:creationId xmlns:a16="http://schemas.microsoft.com/office/drawing/2014/main" id="{BF295529-9E3D-A4F4-7545-C0F7B3075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698" y="3811986"/>
            <a:ext cx="3775601" cy="2831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6508E3-2985-B433-D010-EDAD482F401D}"/>
              </a:ext>
            </a:extLst>
          </p:cNvPr>
          <p:cNvSpPr txBox="1"/>
          <p:nvPr/>
        </p:nvSpPr>
        <p:spPr>
          <a:xfrm>
            <a:off x="1828800" y="3225030"/>
            <a:ext cx="1887903" cy="46166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Hockey Faceoff at PNC Arena in Raleigh, NC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D7553E-8ACE-689F-E98C-037D12F632A2}"/>
              </a:ext>
            </a:extLst>
          </p:cNvPr>
          <p:cNvSpPr txBox="1"/>
          <p:nvPr/>
        </p:nvSpPr>
        <p:spPr>
          <a:xfrm>
            <a:off x="4785065" y="3290501"/>
            <a:ext cx="2030700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Mask to remove one player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1772E-5B23-6B65-8E31-0BA92BBF1357}"/>
              </a:ext>
            </a:extLst>
          </p:cNvPr>
          <p:cNvSpPr txBox="1"/>
          <p:nvPr/>
        </p:nvSpPr>
        <p:spPr>
          <a:xfrm>
            <a:off x="10298098" y="3394872"/>
            <a:ext cx="1390752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Final </a:t>
            </a:r>
            <a:r>
              <a:rPr lang="en-US" sz="1200" i="1" dirty="0"/>
              <a:t>Image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8A2F1C-2154-8F0B-D8BD-4087C374CEB2}"/>
              </a:ext>
            </a:extLst>
          </p:cNvPr>
          <p:cNvSpPr txBox="1"/>
          <p:nvPr/>
        </p:nvSpPr>
        <p:spPr>
          <a:xfrm>
            <a:off x="523043" y="3891166"/>
            <a:ext cx="2030700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Household item shelf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3FD9D0-A20A-EFC8-0D73-30A11C2FAD0F}"/>
              </a:ext>
            </a:extLst>
          </p:cNvPr>
          <p:cNvSpPr txBox="1"/>
          <p:nvPr/>
        </p:nvSpPr>
        <p:spPr>
          <a:xfrm>
            <a:off x="6197354" y="3937331"/>
            <a:ext cx="1547870" cy="46166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Mask to remove small candle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A844E-35F3-A258-8751-319123905F44}"/>
              </a:ext>
            </a:extLst>
          </p:cNvPr>
          <p:cNvSpPr txBox="1"/>
          <p:nvPr/>
        </p:nvSpPr>
        <p:spPr>
          <a:xfrm>
            <a:off x="10298097" y="3891166"/>
            <a:ext cx="1390751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Final Image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rPr dirty="0"/>
              <a:t>Project 2</a:t>
            </a:r>
            <a:r>
              <a:rPr lang="en-US" dirty="0"/>
              <a:t>: Seam Carving</a:t>
            </a:r>
            <a:endParaRPr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A92822B-0DFE-9798-5A28-61C6426FF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1000" y="1216025"/>
            <a:ext cx="5194177" cy="5222097"/>
          </a:xfrm>
          <a:prstGeom prst="rect">
            <a:avLst/>
          </a:prstGeom>
        </p:spPr>
        <p:txBody>
          <a:bodyPr/>
          <a:lstStyle/>
          <a:p>
            <a:r>
              <a:rPr lang="en-US" sz="2000" b="1" i="1" dirty="0"/>
              <a:t>Purpose: Replicate the results of two papers related to Seam Carving</a:t>
            </a:r>
          </a:p>
          <a:p>
            <a:r>
              <a:rPr lang="en-US" sz="1800" dirty="0"/>
              <a:t>The first paper was </a:t>
            </a:r>
            <a:r>
              <a:rPr lang="en-US" sz="1800" dirty="0">
                <a:hlinkClick r:id="rId2"/>
              </a:rPr>
              <a:t>“Seam Carving for Content-Aware Image Resizing”</a:t>
            </a:r>
            <a:r>
              <a:rPr lang="en-US" sz="1800" dirty="0"/>
              <a:t>, a 2007 work from </a:t>
            </a:r>
            <a:r>
              <a:rPr lang="en-US" sz="1800" dirty="0" err="1"/>
              <a:t>Avidan</a:t>
            </a:r>
            <a:r>
              <a:rPr lang="en-US" sz="1800" dirty="0"/>
              <a:t> and Shamir, which established the “backward energy” algorithm</a:t>
            </a:r>
          </a:p>
          <a:p>
            <a:r>
              <a:rPr lang="en-US" sz="1800" dirty="0"/>
              <a:t>The second paper was the following </a:t>
            </a:r>
            <a:r>
              <a:rPr lang="en-US" sz="1800" dirty="0">
                <a:hlinkClick r:id="rId3"/>
              </a:rPr>
              <a:t>“Improved Seam Carving for Video Retargeting”</a:t>
            </a:r>
            <a:r>
              <a:rPr lang="en-US" sz="1800" dirty="0"/>
              <a:t>, a 2008 piece from Rubenstein, </a:t>
            </a:r>
            <a:r>
              <a:rPr lang="en-US" sz="1800" dirty="0" err="1"/>
              <a:t>Avidan</a:t>
            </a:r>
            <a:r>
              <a:rPr lang="en-US" sz="1800" dirty="0"/>
              <a:t>, and Shamir. This improved on the 2007 paper with the “forward energy” algorithm, which accounted for new pixel edges created during seam carving</a:t>
            </a:r>
          </a:p>
          <a:p>
            <a:r>
              <a:rPr lang="en-US" sz="1800" dirty="0"/>
              <a:t>I also implemented a variation of the bidirectional similarity (BDS) algorithm shown by </a:t>
            </a:r>
            <a:r>
              <a:rPr lang="en-US" sz="1800" dirty="0" err="1"/>
              <a:t>Simakov</a:t>
            </a:r>
            <a:r>
              <a:rPr lang="en-US" sz="1800" dirty="0"/>
              <a:t> et. Al for comparing the two original paper’s images with my own</a:t>
            </a:r>
          </a:p>
          <a:p>
            <a:r>
              <a:rPr lang="en-US" sz="1800" dirty="0"/>
              <a:t>This was one of the longest, but also one of my favorite projects of the semester!</a:t>
            </a:r>
          </a:p>
        </p:txBody>
      </p:sp>
      <p:pic>
        <p:nvPicPr>
          <p:cNvPr id="4" name="Picture 3" descr="A castle with a river and a train track&#10;&#10;Description automatically generated">
            <a:extLst>
              <a:ext uri="{FF2B5EF4-FFF2-40B4-BE49-F238E27FC236}">
                <a16:creationId xmlns:a16="http://schemas.microsoft.com/office/drawing/2014/main" id="{4B335FFF-2BDB-8D3B-510A-C09BDC61A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23" y="3505054"/>
            <a:ext cx="4048125" cy="3238500"/>
          </a:xfrm>
          <a:prstGeom prst="rect">
            <a:avLst/>
          </a:prstGeom>
        </p:spPr>
      </p:pic>
      <p:pic>
        <p:nvPicPr>
          <p:cNvPr id="6" name="Picture 5" descr="A castle next to a river&#10;&#10;Description automatically generated">
            <a:extLst>
              <a:ext uri="{FF2B5EF4-FFF2-40B4-BE49-F238E27FC236}">
                <a16:creationId xmlns:a16="http://schemas.microsoft.com/office/drawing/2014/main" id="{0C3E2E16-7736-EF47-CC9D-856A046D7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74" y="96691"/>
            <a:ext cx="5762625" cy="3238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9B1ADD-B043-E661-8F8B-8B8FEE29B44E}"/>
              </a:ext>
            </a:extLst>
          </p:cNvPr>
          <p:cNvCxnSpPr>
            <a:cxnSpLocks/>
          </p:cNvCxnSpPr>
          <p:nvPr/>
        </p:nvCxnSpPr>
        <p:spPr>
          <a:xfrm>
            <a:off x="8755586" y="3107546"/>
            <a:ext cx="0" cy="643813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8D4841-0238-BF6C-2145-1E4ACE87FC7D}"/>
              </a:ext>
            </a:extLst>
          </p:cNvPr>
          <p:cNvSpPr txBox="1"/>
          <p:nvPr/>
        </p:nvSpPr>
        <p:spPr>
          <a:xfrm>
            <a:off x="8278101" y="191302"/>
            <a:ext cx="1235720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Original Image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AFA353-B9EC-464E-3477-95D3EE59C27C}"/>
              </a:ext>
            </a:extLst>
          </p:cNvPr>
          <p:cNvSpPr txBox="1"/>
          <p:nvPr/>
        </p:nvSpPr>
        <p:spPr>
          <a:xfrm>
            <a:off x="10401179" y="3548469"/>
            <a:ext cx="1235720" cy="46166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Image with 180 seams removed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9775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Project 2: Seam Carving</a:t>
            </a:r>
            <a:endParaRPr dirty="0"/>
          </a:p>
        </p:txBody>
      </p:sp>
      <p:pic>
        <p:nvPicPr>
          <p:cNvPr id="13" name="Picture 12" descr="A dolphin jumping out of the water&#10;&#10;Description automatically generated">
            <a:extLst>
              <a:ext uri="{FF2B5EF4-FFF2-40B4-BE49-F238E27FC236}">
                <a16:creationId xmlns:a16="http://schemas.microsoft.com/office/drawing/2014/main" id="{A8E62DBC-607C-0414-73ED-1C3448C7E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99333"/>
            <a:ext cx="2266950" cy="1809750"/>
          </a:xfrm>
          <a:prstGeom prst="rect">
            <a:avLst/>
          </a:prstGeom>
        </p:spPr>
      </p:pic>
      <p:pic>
        <p:nvPicPr>
          <p:cNvPr id="21" name="Picture 20" descr="A dolphin jumping over water&#10;&#10;Description automatically generated">
            <a:extLst>
              <a:ext uri="{FF2B5EF4-FFF2-40B4-BE49-F238E27FC236}">
                <a16:creationId xmlns:a16="http://schemas.microsoft.com/office/drawing/2014/main" id="{EC037BB0-1996-A6DD-0848-6C11E36E3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78" y="3704208"/>
            <a:ext cx="3314700" cy="1809750"/>
          </a:xfrm>
          <a:prstGeom prst="rect">
            <a:avLst/>
          </a:prstGeom>
        </p:spPr>
      </p:pic>
      <p:pic>
        <p:nvPicPr>
          <p:cNvPr id="23" name="Picture 22" descr="A dolphin jumping over water&#10;&#10;Description automatically generated">
            <a:extLst>
              <a:ext uri="{FF2B5EF4-FFF2-40B4-BE49-F238E27FC236}">
                <a16:creationId xmlns:a16="http://schemas.microsoft.com/office/drawing/2014/main" id="{980C8157-3728-E0DA-25A9-B2091321C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78" y="1894458"/>
            <a:ext cx="3314700" cy="18097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E48A1E-7039-CA3C-D28F-EDF39857371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647950" y="3704208"/>
            <a:ext cx="885363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Picture 27" descr="A dolphin jumping over water&#10;&#10;Description automatically generated">
            <a:extLst>
              <a:ext uri="{FF2B5EF4-FFF2-40B4-BE49-F238E27FC236}">
                <a16:creationId xmlns:a16="http://schemas.microsoft.com/office/drawing/2014/main" id="{F978C962-029A-1E92-E808-2E0C2A095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25" y="2810429"/>
            <a:ext cx="4362450" cy="1809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78DA578-67CD-2BCF-B72C-7D56A4A0A7AE}"/>
              </a:ext>
            </a:extLst>
          </p:cNvPr>
          <p:cNvSpPr txBox="1"/>
          <p:nvPr/>
        </p:nvSpPr>
        <p:spPr>
          <a:xfrm>
            <a:off x="819099" y="2489045"/>
            <a:ext cx="1390751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Original Image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A473B8-B5EC-F48B-0649-D472560845CC}"/>
              </a:ext>
            </a:extLst>
          </p:cNvPr>
          <p:cNvSpPr txBox="1"/>
          <p:nvPr/>
        </p:nvSpPr>
        <p:spPr>
          <a:xfrm>
            <a:off x="4394396" y="1427864"/>
            <a:ext cx="1390751" cy="46166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Expanded Image, 110 seams added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EB0609-C5A2-BDCD-A44C-EA476565B809}"/>
              </a:ext>
            </a:extLst>
          </p:cNvPr>
          <p:cNvSpPr txBox="1"/>
          <p:nvPr/>
        </p:nvSpPr>
        <p:spPr>
          <a:xfrm>
            <a:off x="4162029" y="5513958"/>
            <a:ext cx="1855484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Locations of added pixels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0C2AD860-C498-FA66-0944-5C2DD446521B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615853" y="3704207"/>
            <a:ext cx="746972" cy="1109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DF1D6B2B-C7B3-83EA-0434-FC6A2C70E864}"/>
              </a:ext>
            </a:extLst>
          </p:cNvPr>
          <p:cNvSpPr txBox="1"/>
          <p:nvPr/>
        </p:nvSpPr>
        <p:spPr>
          <a:xfrm>
            <a:off x="8616308" y="4609083"/>
            <a:ext cx="1855484" cy="46166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Double Expanded Image, 220 seams added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93595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381000" y="1215483"/>
            <a:ext cx="11430000" cy="45963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b="1" i="1" dirty="0"/>
              <a:t>Purpose: Explore camera fundamentals through construction of a camera obscura</a:t>
            </a:r>
          </a:p>
          <a:p>
            <a:r>
              <a:rPr lang="en-US" sz="2000" dirty="0"/>
              <a:t>I was able to get a good obscura! In hindsight, I would have liked to use a more-adjustable pinhole to attempt more pinhole sizes, but this was a fun and interesting experience.</a:t>
            </a:r>
            <a:endParaRPr sz="2000" dirty="0"/>
          </a:p>
        </p:txBody>
      </p:sp>
      <p:sp>
        <p:nvSpPr>
          <p:cNvPr id="152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t>Assignment 1: Camera Obscura</a:t>
            </a:r>
          </a:p>
        </p:txBody>
      </p:sp>
      <p:pic>
        <p:nvPicPr>
          <p:cNvPr id="3" name="Picture 2" descr="A white door with a handle&#10;&#10;Description automatically generated">
            <a:extLst>
              <a:ext uri="{FF2B5EF4-FFF2-40B4-BE49-F238E27FC236}">
                <a16:creationId xmlns:a16="http://schemas.microsoft.com/office/drawing/2014/main" id="{CFF71DE1-111B-060A-FDF0-C7616FC8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04" y="2831976"/>
            <a:ext cx="4122196" cy="3091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4E8A4D-23DB-5B3E-CCF5-0B41D2CA8CB3}"/>
              </a:ext>
            </a:extLst>
          </p:cNvPr>
          <p:cNvSpPr txBox="1"/>
          <p:nvPr/>
        </p:nvSpPr>
        <p:spPr>
          <a:xfrm>
            <a:off x="8430458" y="5923623"/>
            <a:ext cx="26666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Camera Obscura Result</a:t>
            </a:r>
          </a:p>
        </p:txBody>
      </p:sp>
      <p:pic>
        <p:nvPicPr>
          <p:cNvPr id="6" name="Picture 5" descr="A hand holding a white round object with red text&#10;&#10;Description automatically generated">
            <a:extLst>
              <a:ext uri="{FF2B5EF4-FFF2-40B4-BE49-F238E27FC236}">
                <a16:creationId xmlns:a16="http://schemas.microsoft.com/office/drawing/2014/main" id="{84BF7E0C-B47C-62B5-4499-646E261DF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88" y="2831976"/>
            <a:ext cx="4122196" cy="3088824"/>
          </a:xfrm>
          <a:prstGeom prst="rect">
            <a:avLst/>
          </a:prstGeom>
        </p:spPr>
      </p:pic>
      <p:pic>
        <p:nvPicPr>
          <p:cNvPr id="8" name="Picture 7" descr="A door with plastic bag in it&#10;&#10;Description automatically generated">
            <a:extLst>
              <a:ext uri="{FF2B5EF4-FFF2-40B4-BE49-F238E27FC236}">
                <a16:creationId xmlns:a16="http://schemas.microsoft.com/office/drawing/2014/main" id="{00FB21FB-81E8-4D3B-51D2-90F84D282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28226"/>
          <a:stretch/>
        </p:blipFill>
        <p:spPr>
          <a:xfrm>
            <a:off x="342569" y="2688166"/>
            <a:ext cx="2225201" cy="3420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BC554B-EF94-119E-A5CF-B4D3D3EF6A3E}"/>
              </a:ext>
            </a:extLst>
          </p:cNvPr>
          <p:cNvSpPr txBox="1"/>
          <p:nvPr/>
        </p:nvSpPr>
        <p:spPr>
          <a:xfrm>
            <a:off x="454347" y="6108288"/>
            <a:ext cx="200164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Bathroom Window Covering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327AD-6264-7E16-0119-55A64034E722}"/>
              </a:ext>
            </a:extLst>
          </p:cNvPr>
          <p:cNvSpPr txBox="1"/>
          <p:nvPr/>
        </p:nvSpPr>
        <p:spPr>
          <a:xfrm>
            <a:off x="4127465" y="5923623"/>
            <a:ext cx="20016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Pinhole Cutout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ttle of soda on a table&#10;&#10;Description automatically generated">
            <a:extLst>
              <a:ext uri="{FF2B5EF4-FFF2-40B4-BE49-F238E27FC236}">
                <a16:creationId xmlns:a16="http://schemas.microsoft.com/office/drawing/2014/main" id="{37B5458F-26B5-EB92-8631-447CBF548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51" y="3706573"/>
            <a:ext cx="3974725" cy="2981044"/>
          </a:xfrm>
          <a:prstGeom prst="rect">
            <a:avLst/>
          </a:prstGeom>
        </p:spPr>
      </p:pic>
      <p:sp>
        <p:nvSpPr>
          <p:cNvPr id="154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Assignment 2: Pyramid Blending</a:t>
            </a:r>
          </a:p>
        </p:txBody>
      </p:sp>
      <p:sp>
        <p:nvSpPr>
          <p:cNvPr id="155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381000" y="1215483"/>
            <a:ext cx="4582105" cy="4596357"/>
          </a:xfrm>
          <a:prstGeom prst="rect">
            <a:avLst/>
          </a:prstGeom>
        </p:spPr>
        <p:txBody>
          <a:bodyPr/>
          <a:lstStyle/>
          <a:p>
            <a:r>
              <a:rPr lang="en-US" sz="2000" b="1" i="1" dirty="0"/>
              <a:t>Purpose: Implement a pyramid blending pipeline to seamlessly combine images</a:t>
            </a:r>
          </a:p>
          <a:p>
            <a:r>
              <a:rPr lang="en-US" sz="1800" dirty="0"/>
              <a:t>Methodology based on </a:t>
            </a:r>
            <a:r>
              <a:rPr lang="en-US" sz="1800" dirty="0">
                <a:hlinkClick r:id="rId3"/>
              </a:rPr>
              <a:t>1983 Burt and Adelson paper </a:t>
            </a:r>
            <a:r>
              <a:rPr lang="en-US" sz="1800" i="1" dirty="0">
                <a:hlinkClick r:id="rId3"/>
              </a:rPr>
              <a:t>A Multiresolution Spline with Application to Image Mosaics</a:t>
            </a:r>
            <a:endParaRPr lang="en-US" sz="1800" i="1" dirty="0"/>
          </a:p>
          <a:p>
            <a:r>
              <a:rPr lang="en-US" sz="1800" dirty="0"/>
              <a:t>Using a gaussian pyramid, Laplacian pyramid, and user-defined mask</a:t>
            </a:r>
          </a:p>
          <a:p>
            <a:pPr lvl="1"/>
            <a:r>
              <a:rPr lang="en-US" sz="1800" dirty="0"/>
              <a:t>Mask created in GIPHY</a:t>
            </a:r>
          </a:p>
          <a:p>
            <a:r>
              <a:rPr lang="en-US" sz="1800" dirty="0"/>
              <a:t>Images used for blending are two old Coke bottles with specialty skins, with goal to create a seamless blend of the images.</a:t>
            </a:r>
          </a:p>
          <a:p>
            <a:r>
              <a:rPr lang="en-US" sz="1800" dirty="0"/>
              <a:t>This was an excellent project for me, and it was awesome to see these methods used in a clever way</a:t>
            </a:r>
            <a:endParaRPr sz="1800" dirty="0"/>
          </a:p>
        </p:txBody>
      </p:sp>
      <p:pic>
        <p:nvPicPr>
          <p:cNvPr id="3" name="Picture 2" descr="A bottle of soda on a table&#10;&#10;Description automatically generated">
            <a:extLst>
              <a:ext uri="{FF2B5EF4-FFF2-40B4-BE49-F238E27FC236}">
                <a16:creationId xmlns:a16="http://schemas.microsoft.com/office/drawing/2014/main" id="{0D68394B-1B93-6D62-1522-CE5F9DCFA4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5" y="1559057"/>
            <a:ext cx="2265788" cy="1699342"/>
          </a:xfrm>
          <a:prstGeom prst="rect">
            <a:avLst/>
          </a:prstGeom>
        </p:spPr>
      </p:pic>
      <p:pic>
        <p:nvPicPr>
          <p:cNvPr id="5" name="Picture 4" descr="A white glass on a black background&#10;&#10;Description automatically generated">
            <a:extLst>
              <a:ext uri="{FF2B5EF4-FFF2-40B4-BE49-F238E27FC236}">
                <a16:creationId xmlns:a16="http://schemas.microsoft.com/office/drawing/2014/main" id="{285C3CE1-475E-C2FC-934A-775917807F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20" y="1559056"/>
            <a:ext cx="2265789" cy="1699341"/>
          </a:xfrm>
          <a:prstGeom prst="rect">
            <a:avLst/>
          </a:prstGeom>
        </p:spPr>
      </p:pic>
      <p:pic>
        <p:nvPicPr>
          <p:cNvPr id="7" name="Picture 6" descr="A bottle of soda on a table&#10;&#10;Description automatically generated">
            <a:extLst>
              <a:ext uri="{FF2B5EF4-FFF2-40B4-BE49-F238E27FC236}">
                <a16:creationId xmlns:a16="http://schemas.microsoft.com/office/drawing/2014/main" id="{A27869A4-C1B5-D790-9B48-CE0081AE37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105" y="1559055"/>
            <a:ext cx="2265789" cy="16993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0A2B42-D64F-671E-D59A-9A75EF32CE2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3258397"/>
            <a:ext cx="381251" cy="44817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E8DB7C-C7B7-141C-8404-DD8C3F976B25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flipH="1">
            <a:off x="8464614" y="3258397"/>
            <a:ext cx="1" cy="448176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5743A8-843B-BC0D-E6B9-ED17761D097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0451976" y="3258399"/>
            <a:ext cx="381253" cy="44817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93894D-10B2-03B8-59B6-2819EA1FC15D}"/>
              </a:ext>
            </a:extLst>
          </p:cNvPr>
          <p:cNvSpPr txBox="1"/>
          <p:nvPr/>
        </p:nvSpPr>
        <p:spPr>
          <a:xfrm>
            <a:off x="5478140" y="1301072"/>
            <a:ext cx="123572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Input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65B32-C358-0410-73B9-6003AA395690}"/>
              </a:ext>
            </a:extLst>
          </p:cNvPr>
          <p:cNvSpPr txBox="1"/>
          <p:nvPr/>
        </p:nvSpPr>
        <p:spPr>
          <a:xfrm>
            <a:off x="10215369" y="1301072"/>
            <a:ext cx="123572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Input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8B586-CCA5-D685-DA07-EF0179B1F8E7}"/>
              </a:ext>
            </a:extLst>
          </p:cNvPr>
          <p:cNvSpPr txBox="1"/>
          <p:nvPr/>
        </p:nvSpPr>
        <p:spPr>
          <a:xfrm>
            <a:off x="7795342" y="1282058"/>
            <a:ext cx="123572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Mask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49A20B-EA7E-680C-C8FE-AB2AE080E4BB}"/>
              </a:ext>
            </a:extLst>
          </p:cNvPr>
          <p:cNvSpPr txBox="1"/>
          <p:nvPr/>
        </p:nvSpPr>
        <p:spPr>
          <a:xfrm>
            <a:off x="9082475" y="3930659"/>
            <a:ext cx="1235720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Final Result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rPr dirty="0"/>
              <a:t>Assignment </a:t>
            </a:r>
            <a:r>
              <a:rPr lang="en-US" dirty="0"/>
              <a:t>2</a:t>
            </a:r>
            <a:r>
              <a:rPr dirty="0"/>
              <a:t>: </a:t>
            </a:r>
            <a:r>
              <a:rPr lang="en-US" dirty="0"/>
              <a:t>Pyramid Blending</a:t>
            </a:r>
            <a:endParaRPr dirty="0"/>
          </a:p>
        </p:txBody>
      </p:sp>
      <p:pic>
        <p:nvPicPr>
          <p:cNvPr id="3" name="Picture 2" descr="A close up of a metal structure&#10;&#10;Description automatically generated">
            <a:extLst>
              <a:ext uri="{FF2B5EF4-FFF2-40B4-BE49-F238E27FC236}">
                <a16:creationId xmlns:a16="http://schemas.microsoft.com/office/drawing/2014/main" id="{61B47798-6F37-B3B6-A158-EFDEA9CCFC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93" y="1046160"/>
            <a:ext cx="1027273" cy="5393184"/>
          </a:xfrm>
          <a:prstGeom prst="rect">
            <a:avLst/>
          </a:prstGeom>
        </p:spPr>
      </p:pic>
      <p:pic>
        <p:nvPicPr>
          <p:cNvPr id="5" name="Picture 4" descr="A bottle of soda on a shelf&#10;&#10;Description automatically generated">
            <a:extLst>
              <a:ext uri="{FF2B5EF4-FFF2-40B4-BE49-F238E27FC236}">
                <a16:creationId xmlns:a16="http://schemas.microsoft.com/office/drawing/2014/main" id="{A08BA469-3908-4927-276C-AD5151605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55" y="1046160"/>
            <a:ext cx="1027273" cy="5393184"/>
          </a:xfrm>
          <a:prstGeom prst="rect">
            <a:avLst/>
          </a:prstGeom>
        </p:spPr>
      </p:pic>
      <p:pic>
        <p:nvPicPr>
          <p:cNvPr id="7" name="Picture 6" descr="A grey rectangular object with a letter&#10;&#10;Description automatically generated">
            <a:extLst>
              <a:ext uri="{FF2B5EF4-FFF2-40B4-BE49-F238E27FC236}">
                <a16:creationId xmlns:a16="http://schemas.microsoft.com/office/drawing/2014/main" id="{182863C5-39FF-D334-B3B9-697B525CC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35" y="1046160"/>
            <a:ext cx="1027273" cy="5393184"/>
          </a:xfrm>
          <a:prstGeom prst="rect">
            <a:avLst/>
          </a:prstGeom>
        </p:spPr>
      </p:pic>
      <p:pic>
        <p:nvPicPr>
          <p:cNvPr id="9" name="Picture 8" descr="A bottle of soda on a shelf&#10;&#10;Description automatically generated">
            <a:extLst>
              <a:ext uri="{FF2B5EF4-FFF2-40B4-BE49-F238E27FC236}">
                <a16:creationId xmlns:a16="http://schemas.microsoft.com/office/drawing/2014/main" id="{8ADEE94E-E4AD-0815-E731-C1ECCC896A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9" y="1046163"/>
            <a:ext cx="1027273" cy="5393181"/>
          </a:xfrm>
          <a:prstGeom prst="rect">
            <a:avLst/>
          </a:prstGeom>
        </p:spPr>
      </p:pic>
      <p:pic>
        <p:nvPicPr>
          <p:cNvPr id="11" name="Picture 10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840EDF98-6A5B-8810-AC06-E34FA9D7D7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97" y="1046160"/>
            <a:ext cx="1027273" cy="5393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411DB2-28E2-7568-1FC3-CCF1739EEF5C}"/>
              </a:ext>
            </a:extLst>
          </p:cNvPr>
          <p:cNvSpPr txBox="1"/>
          <p:nvPr/>
        </p:nvSpPr>
        <p:spPr>
          <a:xfrm>
            <a:off x="1632208" y="6477888"/>
            <a:ext cx="236584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Gaussian Pyramids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70484-548A-1DFA-2479-3B3CA513A646}"/>
              </a:ext>
            </a:extLst>
          </p:cNvPr>
          <p:cNvSpPr txBox="1"/>
          <p:nvPr/>
        </p:nvSpPr>
        <p:spPr>
          <a:xfrm>
            <a:off x="8256430" y="6477887"/>
            <a:ext cx="236584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Laplacian Pyramids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rPr dirty="0"/>
              <a:t>Assignment 3: Panoramas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37CB5C8-D371-6F00-BC62-217EDBD18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1000" y="1216025"/>
            <a:ext cx="4998868" cy="52992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b="1" i="1" dirty="0"/>
              <a:t>Purpose: Align and blend multiple adjacent images to create a panorama</a:t>
            </a:r>
          </a:p>
          <a:p>
            <a:r>
              <a:rPr lang="en-US" sz="1800" dirty="0"/>
              <a:t>Process pipeline</a:t>
            </a:r>
          </a:p>
          <a:p>
            <a:pPr lvl="1"/>
            <a:r>
              <a:rPr lang="en-US" sz="1800" dirty="0"/>
              <a:t>Identify image </a:t>
            </a:r>
            <a:r>
              <a:rPr lang="en-US" sz="1800" dirty="0" err="1"/>
              <a:t>keypoints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Use </a:t>
            </a:r>
            <a:r>
              <a:rPr lang="en-US" sz="1800" dirty="0" err="1"/>
              <a:t>keypoints</a:t>
            </a:r>
            <a:r>
              <a:rPr lang="en-US" sz="1800" dirty="0"/>
              <a:t> to find a </a:t>
            </a:r>
            <a:r>
              <a:rPr lang="en-US" sz="1800" dirty="0" err="1"/>
              <a:t>homography</a:t>
            </a:r>
            <a:r>
              <a:rPr lang="en-US" sz="1800" dirty="0"/>
              <a:t> between each pair of images</a:t>
            </a:r>
          </a:p>
          <a:p>
            <a:pPr lvl="1"/>
            <a:r>
              <a:rPr lang="en-US" sz="1800" dirty="0"/>
              <a:t>Use </a:t>
            </a:r>
            <a:r>
              <a:rPr lang="en-US" sz="1800" dirty="0" err="1"/>
              <a:t>homography</a:t>
            </a:r>
            <a:r>
              <a:rPr lang="en-US" sz="1800" dirty="0"/>
              <a:t> to warp the first image into the plane of the second image</a:t>
            </a:r>
          </a:p>
          <a:p>
            <a:pPr lvl="1"/>
            <a:r>
              <a:rPr lang="en-US" sz="1800" dirty="0"/>
              <a:t>Create a blending mask to combine images at boundary</a:t>
            </a:r>
          </a:p>
          <a:p>
            <a:pPr lvl="1"/>
            <a:r>
              <a:rPr lang="en-US" sz="1800" dirty="0"/>
              <a:t>Use alpha mask and warped images to combine images</a:t>
            </a:r>
          </a:p>
          <a:p>
            <a:pPr lvl="1"/>
            <a:r>
              <a:rPr lang="en-US" sz="1800" dirty="0"/>
              <a:t>Use new combined image and continue to extend with additional images</a:t>
            </a:r>
          </a:p>
          <a:p>
            <a:r>
              <a:rPr lang="en-US" sz="1800" dirty="0"/>
              <a:t>Generally, I got good results from this project and had fun experimenting with different image sets</a:t>
            </a:r>
            <a:endParaRPr sz="1800" dirty="0"/>
          </a:p>
        </p:txBody>
      </p:sp>
      <p:pic>
        <p:nvPicPr>
          <p:cNvPr id="6" name="Picture 5" descr="A water way with buildings and trees&#10;&#10;Description automatically generated">
            <a:extLst>
              <a:ext uri="{FF2B5EF4-FFF2-40B4-BE49-F238E27FC236}">
                <a16:creationId xmlns:a16="http://schemas.microsoft.com/office/drawing/2014/main" id="{0E1DB095-90AB-93DF-B5B3-8DEF81D5C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25" y="1562470"/>
            <a:ext cx="6210269" cy="3976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A17016-10A5-FC9D-B87D-25C38694BF3C}"/>
              </a:ext>
            </a:extLst>
          </p:cNvPr>
          <p:cNvSpPr txBox="1"/>
          <p:nvPr/>
        </p:nvSpPr>
        <p:spPr>
          <a:xfrm>
            <a:off x="6400800" y="5538693"/>
            <a:ext cx="471404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Panorama built with my Assignment 3 code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6020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t>Assignment 3: Panoramas</a:t>
            </a:r>
          </a:p>
        </p:txBody>
      </p:sp>
      <p:pic>
        <p:nvPicPr>
          <p:cNvPr id="4" name="Picture 3" descr="A kitchen with a black stove and stainless steel appliances&#10;&#10;Description automatically generated">
            <a:extLst>
              <a:ext uri="{FF2B5EF4-FFF2-40B4-BE49-F238E27FC236}">
                <a16:creationId xmlns:a16="http://schemas.microsoft.com/office/drawing/2014/main" id="{76952978-DA42-4D7C-AF5D-03C50B93C1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60" y="3986074"/>
            <a:ext cx="3999312" cy="2812244"/>
          </a:xfrm>
          <a:prstGeom prst="rect">
            <a:avLst/>
          </a:prstGeom>
        </p:spPr>
      </p:pic>
      <p:pic>
        <p:nvPicPr>
          <p:cNvPr id="5" name="Picture 4" descr="A kitchen with brown cabinets and stainless steel appliances&#10;&#10;Description automatically generated">
            <a:extLst>
              <a:ext uri="{FF2B5EF4-FFF2-40B4-BE49-F238E27FC236}">
                <a16:creationId xmlns:a16="http://schemas.microsoft.com/office/drawing/2014/main" id="{0B1BE8C4-F81E-FC91-7217-99CE866FFD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9" y="1056108"/>
            <a:ext cx="3448601" cy="2871925"/>
          </a:xfrm>
          <a:prstGeom prst="rect">
            <a:avLst/>
          </a:prstGeom>
        </p:spPr>
      </p:pic>
      <p:pic>
        <p:nvPicPr>
          <p:cNvPr id="8" name="Picture 7" descr="A kitchen with brown cabinets and stainless steel appliances&#10;&#10;Description automatically generated">
            <a:extLst>
              <a:ext uri="{FF2B5EF4-FFF2-40B4-BE49-F238E27FC236}">
                <a16:creationId xmlns:a16="http://schemas.microsoft.com/office/drawing/2014/main" id="{D9C7CCE3-D405-9428-F7E8-9900EE8F57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608" y="1056107"/>
            <a:ext cx="3829234" cy="2871926"/>
          </a:xfrm>
          <a:prstGeom prst="rect">
            <a:avLst/>
          </a:prstGeom>
        </p:spPr>
      </p:pic>
      <p:pic>
        <p:nvPicPr>
          <p:cNvPr id="10" name="Picture 9" descr="A kitchen with a refrigerator and sink&#10;&#10;Description automatically generated">
            <a:extLst>
              <a:ext uri="{FF2B5EF4-FFF2-40B4-BE49-F238E27FC236}">
                <a16:creationId xmlns:a16="http://schemas.microsoft.com/office/drawing/2014/main" id="{933E6BF4-BEC7-6DD2-8E3B-26E725D7DD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51" y="1056107"/>
            <a:ext cx="3829236" cy="287192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749930-8A02-8560-143E-4677833F0F5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15225" y="3928033"/>
            <a:ext cx="672006" cy="75049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84D7A8-2E39-90E1-0F4A-734C3A9511D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43100" y="3928033"/>
            <a:ext cx="2280325" cy="88366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6BB225-3E79-0F83-589E-09DE3EC0038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868577" y="3928033"/>
            <a:ext cx="2109092" cy="88366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185AAE-8F6C-8071-6E96-CFC35880C4E4}"/>
              </a:ext>
            </a:extLst>
          </p:cNvPr>
          <p:cNvSpPr txBox="1"/>
          <p:nvPr/>
        </p:nvSpPr>
        <p:spPr>
          <a:xfrm>
            <a:off x="6594122" y="6256608"/>
            <a:ext cx="1235720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Final Result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72FC3-6440-2784-A21D-C0A601F3272D}"/>
              </a:ext>
            </a:extLst>
          </p:cNvPr>
          <p:cNvSpPr txBox="1"/>
          <p:nvPr/>
        </p:nvSpPr>
        <p:spPr>
          <a:xfrm>
            <a:off x="505519" y="1188094"/>
            <a:ext cx="1235720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Left Image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48C3E-B532-4533-9D4F-F9048250BF22}"/>
              </a:ext>
            </a:extLst>
          </p:cNvPr>
          <p:cNvSpPr txBox="1"/>
          <p:nvPr/>
        </p:nvSpPr>
        <p:spPr>
          <a:xfrm>
            <a:off x="5478140" y="1135026"/>
            <a:ext cx="1235720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Middle Image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DD43E0-6329-1524-0457-16763151A14F}"/>
              </a:ext>
            </a:extLst>
          </p:cNvPr>
          <p:cNvSpPr txBox="1"/>
          <p:nvPr/>
        </p:nvSpPr>
        <p:spPr>
          <a:xfrm>
            <a:off x="10594648" y="1135025"/>
            <a:ext cx="1235720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Right Image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E608858A-DF84-9A16-E13B-1897048BD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7952" y="5056897"/>
            <a:ext cx="3280421" cy="8836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/>
              <a:t>This is my kitchen, </a:t>
            </a:r>
            <a:r>
              <a:rPr lang="en-US" sz="2000" i="1" dirty="0" err="1"/>
              <a:t>panoramized</a:t>
            </a:r>
            <a:r>
              <a:rPr lang="en-US" sz="2000" i="1" dirty="0"/>
              <a:t> into one image!</a:t>
            </a:r>
            <a:endParaRPr sz="1800" i="1" dirty="0"/>
          </a:p>
        </p:txBody>
      </p:sp>
    </p:spTree>
    <p:extLst>
      <p:ext uri="{BB962C8B-B14F-4D97-AF65-F5344CB8AC3E}">
        <p14:creationId xmlns:p14="http://schemas.microsoft.com/office/powerpoint/2010/main" val="37259733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t>Assignment 4: HDR</a:t>
            </a:r>
          </a:p>
        </p:txBody>
      </p:sp>
      <p:sp>
        <p:nvSpPr>
          <p:cNvPr id="161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380999" y="1215483"/>
            <a:ext cx="11430001" cy="4596357"/>
          </a:xfrm>
          <a:prstGeom prst="rect">
            <a:avLst/>
          </a:prstGeom>
        </p:spPr>
        <p:txBody>
          <a:bodyPr/>
          <a:lstStyle/>
          <a:p>
            <a:r>
              <a:rPr lang="en-US" sz="2000" b="1" i="1" dirty="0"/>
              <a:t>Purpose: Create high-dynamic range images with a variety of algorithms</a:t>
            </a:r>
          </a:p>
          <a:p>
            <a:r>
              <a:rPr lang="en-US" sz="1800" dirty="0"/>
              <a:t>Uses core methodology outlined in </a:t>
            </a:r>
            <a:r>
              <a:rPr lang="en-US" sz="1800" dirty="0">
                <a:hlinkClick r:id="rId2"/>
              </a:rPr>
              <a:t>“Recovering High Dynamic Range Radiance Maps from Photographs” by </a:t>
            </a:r>
            <a:r>
              <a:rPr lang="en-US" sz="1800" dirty="0" err="1">
                <a:hlinkClick r:id="rId2"/>
              </a:rPr>
              <a:t>Debevec</a:t>
            </a:r>
            <a:r>
              <a:rPr lang="en-US" sz="1800" dirty="0">
                <a:hlinkClick r:id="rId2"/>
              </a:rPr>
              <a:t> &amp; Malik.</a:t>
            </a:r>
            <a:endParaRPr lang="en-US" sz="1800" dirty="0"/>
          </a:p>
          <a:p>
            <a:r>
              <a:rPr lang="en-US" sz="1800" dirty="0"/>
              <a:t>I also implemented Histogram Equalization algorithms described by </a:t>
            </a:r>
            <a:r>
              <a:rPr lang="en-US" sz="1800" dirty="0">
                <a:hlinkClick r:id="rId3"/>
              </a:rPr>
              <a:t>Bob Cromwell </a:t>
            </a:r>
            <a:r>
              <a:rPr lang="en-US" sz="1800" dirty="0"/>
              <a:t>and </a:t>
            </a:r>
            <a:r>
              <a:rPr lang="en-US" sz="1800" dirty="0">
                <a:hlinkClick r:id="rId4"/>
              </a:rPr>
              <a:t>Wang &amp; Ward</a:t>
            </a:r>
            <a:endParaRPr lang="en-US" sz="1800" dirty="0"/>
          </a:p>
          <a:p>
            <a:r>
              <a:rPr lang="en-US" sz="1800" dirty="0"/>
              <a:t>Using images in the HSV space, I also implemented a color enhancement methodology to produce a more life-like image</a:t>
            </a:r>
          </a:p>
          <a:p>
            <a:r>
              <a:rPr lang="en-US" sz="1800" dirty="0"/>
              <a:t>Based on peer feedback, I should expand my image set to include darker and lighter images on each end. However, the HDR still comes together well and captures a lot of the scene well</a:t>
            </a:r>
          </a:p>
        </p:txBody>
      </p:sp>
      <p:pic>
        <p:nvPicPr>
          <p:cNvPr id="3" name="Picture 2" descr="A room with a couch and coffee table&#10;&#10;Description automatically generated">
            <a:extLst>
              <a:ext uri="{FF2B5EF4-FFF2-40B4-BE49-F238E27FC236}">
                <a16:creationId xmlns:a16="http://schemas.microsoft.com/office/drawing/2014/main" id="{56D3F2A0-A0B0-5E0A-D873-4A7ABD9391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75" y="4170606"/>
            <a:ext cx="2311153" cy="1733365"/>
          </a:xfrm>
          <a:prstGeom prst="rect">
            <a:avLst/>
          </a:prstGeom>
        </p:spPr>
      </p:pic>
      <p:pic>
        <p:nvPicPr>
          <p:cNvPr id="5" name="Picture 4" descr="A room with a window&#10;&#10;Description automatically generated">
            <a:extLst>
              <a:ext uri="{FF2B5EF4-FFF2-40B4-BE49-F238E27FC236}">
                <a16:creationId xmlns:a16="http://schemas.microsoft.com/office/drawing/2014/main" id="{F04F4365-A7B6-9218-ED2E-C6A6A89A7D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5" y="4170606"/>
            <a:ext cx="2311153" cy="1733365"/>
          </a:xfrm>
          <a:prstGeom prst="rect">
            <a:avLst/>
          </a:prstGeom>
        </p:spPr>
      </p:pic>
      <p:pic>
        <p:nvPicPr>
          <p:cNvPr id="7" name="Picture 6" descr="A room with a large window&#10;&#10;Description automatically generated">
            <a:extLst>
              <a:ext uri="{FF2B5EF4-FFF2-40B4-BE49-F238E27FC236}">
                <a16:creationId xmlns:a16="http://schemas.microsoft.com/office/drawing/2014/main" id="{8FAFAFB9-0C11-B37E-3DCE-1D3E142E44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47" y="4170606"/>
            <a:ext cx="2311153" cy="1733365"/>
          </a:xfrm>
          <a:prstGeom prst="rect">
            <a:avLst/>
          </a:prstGeom>
        </p:spPr>
      </p:pic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D6551A92-B84D-D2BA-2EA6-0C0B65C617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423" y="4170606"/>
            <a:ext cx="2311153" cy="1733365"/>
          </a:xfrm>
          <a:prstGeom prst="rect">
            <a:avLst/>
          </a:prstGeom>
        </p:spPr>
      </p:pic>
      <p:pic>
        <p:nvPicPr>
          <p:cNvPr id="11" name="Picture 10" descr="A room with a window and a couch&#10;&#10;Description automatically generated">
            <a:extLst>
              <a:ext uri="{FF2B5EF4-FFF2-40B4-BE49-F238E27FC236}">
                <a16:creationId xmlns:a16="http://schemas.microsoft.com/office/drawing/2014/main" id="{24025EB9-801F-7CD7-B356-8A50B89BC4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99" y="4170606"/>
            <a:ext cx="2311153" cy="1733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3A0EF-176C-E499-289A-729EBE5A436E}"/>
              </a:ext>
            </a:extLst>
          </p:cNvPr>
          <p:cNvSpPr txBox="1"/>
          <p:nvPr/>
        </p:nvSpPr>
        <p:spPr>
          <a:xfrm>
            <a:off x="3778833" y="5909815"/>
            <a:ext cx="471404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Input Images from my living room in Durham, NC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7771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t>Assignment 4: HDR</a:t>
            </a:r>
          </a:p>
        </p:txBody>
      </p:sp>
      <p:pic>
        <p:nvPicPr>
          <p:cNvPr id="3" name="Picture 2" descr="A room with a large window&#10;&#10;Description automatically generated">
            <a:extLst>
              <a:ext uri="{FF2B5EF4-FFF2-40B4-BE49-F238E27FC236}">
                <a16:creationId xmlns:a16="http://schemas.microsoft.com/office/drawing/2014/main" id="{8EA40D7D-8DDB-7751-88E5-D116AB62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0" y="1327428"/>
            <a:ext cx="5868140" cy="4401105"/>
          </a:xfrm>
          <a:prstGeom prst="rect">
            <a:avLst/>
          </a:prstGeom>
        </p:spPr>
      </p:pic>
      <p:pic>
        <p:nvPicPr>
          <p:cNvPr id="7" name="Picture 6" descr="A room with a large window&#10;&#10;Description automatically generated">
            <a:extLst>
              <a:ext uri="{FF2B5EF4-FFF2-40B4-BE49-F238E27FC236}">
                <a16:creationId xmlns:a16="http://schemas.microsoft.com/office/drawing/2014/main" id="{F624988F-D664-7E12-B556-7848AFF20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15" y="34187"/>
            <a:ext cx="4441792" cy="3331345"/>
          </a:xfrm>
          <a:prstGeom prst="rect">
            <a:avLst/>
          </a:prstGeom>
        </p:spPr>
      </p:pic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F008582C-7E97-AD15-9F92-62F663F51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54" y="3483590"/>
            <a:ext cx="4444753" cy="33335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E01949-3CFF-C5FB-1AF0-9AF07E12B2F6}"/>
              </a:ext>
            </a:extLst>
          </p:cNvPr>
          <p:cNvSpPr txBox="1"/>
          <p:nvPr/>
        </p:nvSpPr>
        <p:spPr>
          <a:xfrm>
            <a:off x="4402816" y="1422862"/>
            <a:ext cx="1235720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Basic HDR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26003-54E3-CAC9-989C-DDBE0EB06C2A}"/>
              </a:ext>
            </a:extLst>
          </p:cNvPr>
          <p:cNvSpPr txBox="1"/>
          <p:nvPr/>
        </p:nvSpPr>
        <p:spPr>
          <a:xfrm>
            <a:off x="6300186" y="384937"/>
            <a:ext cx="976282" cy="646329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HDR with Histogram Equalization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A9057-0440-2FBD-58C8-3C22C05CC757}"/>
              </a:ext>
            </a:extLst>
          </p:cNvPr>
          <p:cNvSpPr txBox="1"/>
          <p:nvPr/>
        </p:nvSpPr>
        <p:spPr>
          <a:xfrm>
            <a:off x="6300186" y="3853255"/>
            <a:ext cx="976282" cy="120032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HDR with Weighted and </a:t>
            </a:r>
            <a:r>
              <a:rPr lang="en-US" sz="1200" i="1" dirty="0" err="1"/>
              <a:t>Thresholded</a:t>
            </a:r>
            <a:r>
              <a:rPr lang="en-US" sz="1200" i="1" dirty="0"/>
              <a:t> Histogram Equalization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3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t>Assignment 4: HDR</a:t>
            </a:r>
          </a:p>
        </p:txBody>
      </p:sp>
      <p:pic>
        <p:nvPicPr>
          <p:cNvPr id="3" name="Picture 2" descr="A room with a large window&#10;&#10;Description automatically generated">
            <a:extLst>
              <a:ext uri="{FF2B5EF4-FFF2-40B4-BE49-F238E27FC236}">
                <a16:creationId xmlns:a16="http://schemas.microsoft.com/office/drawing/2014/main" id="{8EA40D7D-8DDB-7751-88E5-D116AB628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7" y="1327429"/>
            <a:ext cx="5868140" cy="440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E01949-3CFF-C5FB-1AF0-9AF07E12B2F6}"/>
              </a:ext>
            </a:extLst>
          </p:cNvPr>
          <p:cNvSpPr txBox="1"/>
          <p:nvPr/>
        </p:nvSpPr>
        <p:spPr>
          <a:xfrm>
            <a:off x="4513969" y="1396230"/>
            <a:ext cx="1235720" cy="27699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Basic HDR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4" name="Picture 3" descr="A room with a large window&#10;&#10;Description automatically generated">
            <a:extLst>
              <a:ext uri="{FF2B5EF4-FFF2-40B4-BE49-F238E27FC236}">
                <a16:creationId xmlns:a16="http://schemas.microsoft.com/office/drawing/2014/main" id="{48E220E2-DCA5-CD12-AD9F-E989ED851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327429"/>
            <a:ext cx="5868140" cy="4401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E2B5C-6CEB-CB2E-49DE-0F29767D1C93}"/>
              </a:ext>
            </a:extLst>
          </p:cNvPr>
          <p:cNvSpPr txBox="1"/>
          <p:nvPr/>
        </p:nvSpPr>
        <p:spPr>
          <a:xfrm>
            <a:off x="10453344" y="1122590"/>
            <a:ext cx="1235720" cy="138499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/>
              <a:t>HDR with Weighted and </a:t>
            </a:r>
            <a:r>
              <a:rPr lang="en-US" sz="1200" i="1" dirty="0" err="1"/>
              <a:t>Thresholded</a:t>
            </a:r>
            <a:r>
              <a:rPr lang="en-US" sz="1200" i="1" dirty="0"/>
              <a:t> Histogram Equalization plus Saturation Enhancement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865851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861</Words>
  <Application>Microsoft Office PowerPoint</Application>
  <PresentationFormat>Widescreen</PresentationFormat>
  <Paragraphs>85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Roboto</vt:lpstr>
      <vt:lpstr>Roboto Condensed Light</vt:lpstr>
      <vt:lpstr>Custom Design</vt:lpstr>
      <vt:lpstr>CS 6475 Course Portfolio</vt:lpstr>
      <vt:lpstr>Assignment 1: Camera Obscura</vt:lpstr>
      <vt:lpstr>Assignment 2: Pyramid Blending</vt:lpstr>
      <vt:lpstr>Assignment 2: Pyramid Blending</vt:lpstr>
      <vt:lpstr>Assignment 3: Panoramas</vt:lpstr>
      <vt:lpstr>Assignment 3: Panoramas</vt:lpstr>
      <vt:lpstr>Assignment 4: HDR</vt:lpstr>
      <vt:lpstr>Assignment 4: HDR</vt:lpstr>
      <vt:lpstr>Assignment 4: HDR</vt:lpstr>
      <vt:lpstr>Assignment 5: Video Textures</vt:lpstr>
      <vt:lpstr>Project 1: Object Removal</vt:lpstr>
      <vt:lpstr>Project 1: Object Removal</vt:lpstr>
      <vt:lpstr>Project 2: Seam Carving</vt:lpstr>
      <vt:lpstr>Project 2: Seam Carving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6475 Course Portfolio</dc:title>
  <dc:creator>Trevor Davidson</dc:creator>
  <cp:lastModifiedBy>Gronewold, Kayla M</cp:lastModifiedBy>
  <cp:revision>4</cp:revision>
  <dcterms:modified xsi:type="dcterms:W3CDTF">2024-04-16T02:50:26Z</dcterms:modified>
</cp:coreProperties>
</file>